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74" r:id="rId7"/>
    <p:sldId id="273" r:id="rId8"/>
    <p:sldId id="276" r:id="rId9"/>
    <p:sldId id="277" r:id="rId10"/>
    <p:sldId id="278" r:id="rId11"/>
    <p:sldId id="281" r:id="rId12"/>
    <p:sldId id="264" r:id="rId13"/>
    <p:sldId id="259" r:id="rId14"/>
    <p:sldId id="294" r:id="rId15"/>
    <p:sldId id="260" r:id="rId16"/>
    <p:sldId id="288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AF6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95BDD-BAA3-4E5B-B015-300B44B5FF21}" v="1" dt="2023-04-20T10:48:21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211" autoAdjust="0"/>
  </p:normalViewPr>
  <p:slideViewPr>
    <p:cSldViewPr snapToGrid="0">
      <p:cViewPr varScale="1">
        <p:scale>
          <a:sx n="56" d="100"/>
          <a:sy n="56" d="100"/>
        </p:scale>
        <p:origin x="10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m, Monica" userId="a73c368c-9c20-4a7f-887f-0da4a2a90442" providerId="ADAL" clId="{B4E95BDD-BAA3-4E5B-B015-300B44B5FF21}"/>
    <pc:docChg chg="delSld">
      <pc:chgData name="Seem, Monica" userId="a73c368c-9c20-4a7f-887f-0da4a2a90442" providerId="ADAL" clId="{B4E95BDD-BAA3-4E5B-B015-300B44B5FF21}" dt="2023-04-20T11:33:22.272" v="1" actId="47"/>
      <pc:docMkLst>
        <pc:docMk/>
      </pc:docMkLst>
      <pc:sldChg chg="del">
        <pc:chgData name="Seem, Monica" userId="a73c368c-9c20-4a7f-887f-0da4a2a90442" providerId="ADAL" clId="{B4E95BDD-BAA3-4E5B-B015-300B44B5FF21}" dt="2023-04-20T11:33:22.272" v="1" actId="47"/>
        <pc:sldMkLst>
          <pc:docMk/>
          <pc:sldMk cId="1048550521" sldId="290"/>
        </pc:sldMkLst>
      </pc:sldChg>
      <pc:sldChg chg="del">
        <pc:chgData name="Seem, Monica" userId="a73c368c-9c20-4a7f-887f-0da4a2a90442" providerId="ADAL" clId="{B4E95BDD-BAA3-4E5B-B015-300B44B5FF21}" dt="2023-04-20T10:48:41.677" v="0" actId="47"/>
        <pc:sldMkLst>
          <pc:docMk/>
          <pc:sldMk cId="2349261172" sldId="292"/>
        </pc:sldMkLst>
      </pc:sldChg>
      <pc:sldChg chg="del">
        <pc:chgData name="Seem, Monica" userId="a73c368c-9c20-4a7f-887f-0da4a2a90442" providerId="ADAL" clId="{B4E95BDD-BAA3-4E5B-B015-300B44B5FF21}" dt="2023-04-20T10:48:41.677" v="0" actId="47"/>
        <pc:sldMkLst>
          <pc:docMk/>
          <pc:sldMk cId="2644359086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4B0A4-58B3-46AC-9D5F-7268067B7EA9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61F5A-76B9-4FE4-AAA4-374D2F1EAF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771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505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3869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7127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86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9294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21CD3-122E-41DC-B38F-D722F61C833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322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213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35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CBB8C-D8D0-46A2-9FEB-FD06795F0FEB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2377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8061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21CD3-122E-41DC-B38F-D722F61C833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2454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61F5A-76B9-4FE4-AAA4-374D2F1EAF5F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079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263407D-38A9-49AE-B305-D7D4A26D2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94721" y="2105888"/>
            <a:ext cx="3278330" cy="325085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199D783-6276-43E8-B149-40EFB0BF3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77069"/>
            <a:ext cx="6656109" cy="1599442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FD55E3B-CC05-4E30-85BA-7093A431F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98622"/>
            <a:ext cx="6656109" cy="95917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06F42C-E16E-4B23-9C59-13A6CFE5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30533"/>
            <a:ext cx="1472821" cy="365125"/>
          </a:xfrm>
        </p:spPr>
        <p:txBody>
          <a:bodyPr/>
          <a:lstStyle>
            <a:lvl1pPr algn="l">
              <a:defRPr/>
            </a:lvl1pPr>
          </a:lstStyle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  <p:pic>
        <p:nvPicPr>
          <p:cNvPr id="10" name="Bilde 9" descr="Arbeidstilsynets hovedlogo">
            <a:extLst>
              <a:ext uri="{FF2B5EF4-FFF2-40B4-BE49-F238E27FC236}">
                <a16:creationId xmlns:a16="http://schemas.microsoft.com/office/drawing/2014/main" id="{7BA10986-B08C-478F-8A0C-EF38DCFBCB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27657"/>
            <a:ext cx="1850409" cy="90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61C328-8AAA-47CB-A600-BE95612D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B32A0C-26CF-4DDF-970F-6FB33E8F7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61B936D-63C7-4C3E-A2F4-0AF41B20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918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830971-EEFE-4055-A959-23A7D188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380060-409E-476B-8133-5A7EF7F87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2D9E0F1-C059-4620-98B3-E1B83CDF9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C7DD246C-3590-42D5-83BD-8877EF3B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30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079382-5B4C-4760-8990-E0FA65D6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522DFF-368E-4B14-ABF5-94CD3A5BB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1976"/>
            <a:ext cx="5157787" cy="573206"/>
          </a:xfrm>
        </p:spPr>
        <p:txBody>
          <a:bodyPr anchor="b"/>
          <a:lstStyle>
            <a:lvl1pPr marL="0" indent="0">
              <a:buNone/>
              <a:defRPr sz="2400" b="0">
                <a:latin typeface="Work San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A2410F5-C8B0-49DB-8115-D156F81F8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FD72034-270F-4103-9510-8B749CEDD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1976"/>
            <a:ext cx="5183188" cy="573206"/>
          </a:xfrm>
        </p:spPr>
        <p:txBody>
          <a:bodyPr anchor="b"/>
          <a:lstStyle>
            <a:lvl1pPr marL="0" indent="0">
              <a:buNone/>
              <a:defRPr sz="2400" b="0">
                <a:latin typeface="Work San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77D12AA-BB79-4630-B002-A0852FA37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dato 9">
            <a:extLst>
              <a:ext uri="{FF2B5EF4-FFF2-40B4-BE49-F238E27FC236}">
                <a16:creationId xmlns:a16="http://schemas.microsoft.com/office/drawing/2014/main" id="{D6093AAB-AE54-4061-B7BC-2840EBEA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04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ys grønn bakgrun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61C328-8AAA-47CB-A600-BE95612D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B32A0C-26CF-4DDF-970F-6FB33E8F7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61B936D-63C7-4C3E-A2F4-0AF41B20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71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ys grønn bakgrun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61C328-8AAA-47CB-A600-BE95612D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B32A0C-26CF-4DDF-970F-6FB33E8F7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61B936D-63C7-4C3E-A2F4-0AF41B20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39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E547F3-4F22-4799-A19A-2D19F6862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2424" cy="111724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A3EAA7B-C9AC-4401-A95B-D0AB4ECF4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849273"/>
            <a:ext cx="6172200" cy="4011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86EF767-8EDC-48D9-9642-453DC103C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49272"/>
            <a:ext cx="3932237" cy="401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B8935E16-F386-4047-BCC0-BDC24B5F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310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F7C42F-5568-4AAE-90D9-75434F9E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D83FE1A-D3C7-480C-AC47-701F3AB1A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t>20.04.2023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06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E07C943-68DB-4D68-B302-F9ECD899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390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055CD68-0D77-456D-B922-4D899716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58A3EE7-592B-43F1-91E5-C0E61B9F5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7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85817C-9AB5-4DB3-B973-FCCDA2AD8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80978" y="6265527"/>
            <a:ext cx="1472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05109-D66B-43FC-BF08-15F72FE658A8}" type="datetimeFigureOut">
              <a:rPr lang="nb-NO" smtClean="0"/>
              <a:pPr/>
              <a:t>20.04.2023</a:t>
            </a:fld>
            <a:endParaRPr lang="nb-NO" dirty="0"/>
          </a:p>
        </p:txBody>
      </p:sp>
      <p:pic>
        <p:nvPicPr>
          <p:cNvPr id="11" name="Bilde 10" descr="Arbeidstilsynets logo">
            <a:extLst>
              <a:ext uri="{FF2B5EF4-FFF2-40B4-BE49-F238E27FC236}">
                <a16:creationId xmlns:a16="http://schemas.microsoft.com/office/drawing/2014/main" id="{C82A8BE4-0358-4F6B-AF9C-C092A1B769D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6265527"/>
            <a:ext cx="1092958" cy="27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7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9" r:id="rId5"/>
    <p:sldLayoutId id="2147483660" r:id="rId6"/>
    <p:sldLayoutId id="2147483657" r:id="rId7"/>
    <p:sldLayoutId id="2147483658" r:id="rId8"/>
    <p:sldLayoutId id="2147483655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5C65C5-370E-4DD0-B0AE-F986F5A7F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Endringer i regulering av BHT	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E0F771D-EF6D-48F8-9F4A-37DCBA0134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v/Monica Seem </a:t>
            </a:r>
          </a:p>
          <a:p>
            <a:r>
              <a:rPr lang="nb-NO" dirty="0"/>
              <a:t>Avdelingsdirektør i Arbeidstilsynet  </a:t>
            </a:r>
          </a:p>
        </p:txBody>
      </p:sp>
    </p:spTree>
    <p:extLst>
      <p:ext uri="{BB962C8B-B14F-4D97-AF65-F5344CB8AC3E}">
        <p14:creationId xmlns:p14="http://schemas.microsoft.com/office/powerpoint/2010/main" val="174168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8071BF-7086-C794-EF98-7AB9274D8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Myndighetenes forventninger til BHT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D63A0C-A896-02C8-C313-FEF72735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Bruk kunnskapen om risiko i ulike bransjer som inngang til å bistå virksomhetene </a:t>
            </a:r>
          </a:p>
          <a:p>
            <a:r>
              <a:rPr lang="nb-NO" dirty="0"/>
              <a:t>Sørg for å ha god kjennskap til regelverket</a:t>
            </a:r>
          </a:p>
          <a:p>
            <a:r>
              <a:rPr lang="nb-NO" dirty="0"/>
              <a:t>At det ytes tjenester i tråd med kravene </a:t>
            </a:r>
          </a:p>
          <a:p>
            <a:pPr lvl="1"/>
            <a:r>
              <a:rPr lang="nb-NO" dirty="0"/>
              <a:t>Fokuser på forebygging på virksomhetsnivå </a:t>
            </a:r>
          </a:p>
          <a:p>
            <a:pPr lvl="1"/>
            <a:r>
              <a:rPr lang="nb-NO" dirty="0"/>
              <a:t>Fokuser på risikoforholdene som utløser BHT-plikten</a:t>
            </a:r>
          </a:p>
          <a:p>
            <a:pPr lvl="1"/>
            <a:r>
              <a:rPr lang="nb-NO" dirty="0"/>
              <a:t>Skill ut tilleggstjenester i dokumentasjonen (fakturaer, rapporter, kontrakter) </a:t>
            </a:r>
          </a:p>
          <a:p>
            <a:r>
              <a:rPr lang="nb-NO" dirty="0"/>
              <a:t>Bruk veiledningsmateriellet som er publisert på arbeidstilsynet.no  </a:t>
            </a:r>
          </a:p>
        </p:txBody>
      </p:sp>
    </p:spTree>
    <p:extLst>
      <p:ext uri="{BB962C8B-B14F-4D97-AF65-F5344CB8AC3E}">
        <p14:creationId xmlns:p14="http://schemas.microsoft.com/office/powerpoint/2010/main" val="274154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59C608-A197-29EB-44EA-16B87678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Myndighetenes forventninger til virksomhetene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2C7966-D056-6D68-0E32-FB54DCFD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At man tilknytter seg en godkjent BHT og bruker BHT til de oppgavene som regelverket angir</a:t>
            </a:r>
          </a:p>
          <a:p>
            <a:pPr lvl="1"/>
            <a:r>
              <a:rPr lang="nb-NO" dirty="0"/>
              <a:t>Fokuser på arbeidsmiljøarbeid på virksomhetsnivå</a:t>
            </a:r>
          </a:p>
          <a:p>
            <a:pPr lvl="1"/>
            <a:r>
              <a:rPr lang="nb-NO" dirty="0"/>
              <a:t>Kartlegging av arbeidsmiljøet, vurdering av risiko og identifisering av tiltak for å forebygge at skader og sykdom som skyldes jobb oppstår </a:t>
            </a:r>
          </a:p>
          <a:p>
            <a:pPr lvl="1"/>
            <a:r>
              <a:rPr lang="nb-NO" dirty="0"/>
              <a:t>Ikke kjøp generelle helseundersøkelser </a:t>
            </a:r>
            <a:r>
              <a:rPr lang="nb-NO" i="1" dirty="0"/>
              <a:t>med mindre lov, forskrift eller virksomhetens risikovurderinger tilsier det, eller det er begrunnet fra et arbeidshelseperspektiv </a:t>
            </a:r>
          </a:p>
          <a:p>
            <a:r>
              <a:rPr lang="nb-NO" dirty="0"/>
              <a:t>Veiledningsmateriell er publisert på arbeidstilsynet.no </a:t>
            </a:r>
          </a:p>
          <a:p>
            <a:pPr lvl="1"/>
            <a:r>
              <a:rPr lang="nb-NO" dirty="0"/>
              <a:t>Tips og råd til handlingsplaner, tekster som kan brukes i anbudsdokumenter, kontrakter osv. </a:t>
            </a:r>
          </a:p>
          <a:p>
            <a:endParaRPr lang="nb-NO" dirty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778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71D15F-E4DC-3ACA-A73E-D0759ABF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Arbeidstilsynets aktivitet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EDA80F-B983-5648-9902-94B49AB6C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Bedriftshelsetjeneste er et prioritert område for Arbeidstilsynets aktivitet i 2023</a:t>
            </a:r>
          </a:p>
          <a:p>
            <a:pPr marL="0" indent="0">
              <a:buNone/>
            </a:pPr>
            <a:endParaRPr lang="nb-NO" dirty="0"/>
          </a:p>
          <a:p>
            <a:pPr lvl="1"/>
            <a:r>
              <a:rPr lang="nb-NO" dirty="0"/>
              <a:t>Veiledning og formidling av endrede krav</a:t>
            </a:r>
          </a:p>
          <a:p>
            <a:pPr lvl="1"/>
            <a:r>
              <a:rPr lang="nb-NO" dirty="0"/>
              <a:t>Tilsyn med arbeidsgivers tilknytning og bruk av BHT</a:t>
            </a:r>
          </a:p>
          <a:p>
            <a:pPr lvl="1"/>
            <a:r>
              <a:rPr lang="nb-NO" dirty="0"/>
              <a:t>Tilsyn med at BHT har hovedfokus på å levere forebyggende tjenester og at obligatorisk opplæring er gjennomført </a:t>
            </a:r>
          </a:p>
        </p:txBody>
      </p:sp>
    </p:spTree>
    <p:extLst>
      <p:ext uri="{BB962C8B-B14F-4D97-AF65-F5344CB8AC3E}">
        <p14:creationId xmlns:p14="http://schemas.microsoft.com/office/powerpoint/2010/main" val="212452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34E7D3-8EE3-4963-B7B4-CD0B2F7C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574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Regelverket med veiledning finnes på </a:t>
            </a:r>
            <a:br>
              <a:rPr lang="nb-NO" dirty="0"/>
            </a:br>
            <a:br>
              <a:rPr lang="nb-NO" dirty="0"/>
            </a:br>
            <a:r>
              <a:rPr lang="nb-NO" dirty="0"/>
              <a:t>Arbeidstilsynet.no</a:t>
            </a:r>
          </a:p>
        </p:txBody>
      </p:sp>
    </p:spTree>
    <p:extLst>
      <p:ext uri="{BB962C8B-B14F-4D97-AF65-F5344CB8AC3E}">
        <p14:creationId xmlns:p14="http://schemas.microsoft.com/office/powerpoint/2010/main" val="209845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534FCF-BA55-F324-BF3A-DD66E599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Tilbakeblikk til 2016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82D1A3-CB61-827F-7128-88D8F83C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Hovedfunn fra evaluering i 2016 (SINTEF)</a:t>
            </a:r>
          </a:p>
          <a:p>
            <a:pPr lvl="1"/>
            <a:r>
              <a:rPr lang="nb-NO" dirty="0"/>
              <a:t>BHT jobbet for lite forebyggende, for lite fokus på de lovpålagte oppgavene </a:t>
            </a:r>
          </a:p>
          <a:p>
            <a:pPr lvl="1"/>
            <a:r>
              <a:rPr lang="nb-NO" dirty="0"/>
              <a:t>Begrenset kontakt mellom BHT og virksomhetene</a:t>
            </a:r>
          </a:p>
          <a:p>
            <a:pPr lvl="1"/>
            <a:r>
              <a:rPr lang="nb-NO" dirty="0"/>
              <a:t>Forskjeller i bruk av BHT på tvers av bransje og virksomhetsstørrelse</a:t>
            </a:r>
          </a:p>
          <a:p>
            <a:pPr lvl="1"/>
            <a:r>
              <a:rPr lang="nb-NO" dirty="0"/>
              <a:t>Det var en etterspørsel etter tjenester som BHT i følge forskriften ikke skal dekke</a:t>
            </a:r>
          </a:p>
          <a:p>
            <a:pPr lvl="1"/>
            <a:r>
              <a:rPr lang="nb-NO" sz="2400" dirty="0"/>
              <a:t>At bedriftshelsetjenesten i for stor grad tilbød og ble brukt til individuell oppfølging av arbeidstakere, i form av generelle helsekontroller, trening og andre livsstilsrelaterte tjenester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296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ABD8E-B890-56E8-2AA2-EDE566E2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Gjeldende regelverk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00D1B4-B33A-5301-CC61-90F81FBE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to sentrale forskrifter som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 regulerer bedriftshelsetjeneste:</a:t>
            </a:r>
          </a:p>
          <a:p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Forskrift om administrative ordninger kap. 2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: Godkjenning av BHT og hvilke plikter BHT har</a:t>
            </a:r>
          </a:p>
          <a:p>
            <a:pPr lvl="1"/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Forskrift om organisering, ledelse og medvirkning kap. 13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: Som omhandler krav til BHT-tilknytning, krav til arbeidsgivers bruk av BHT og krav til dokumentasjon</a:t>
            </a:r>
            <a:b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00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2BF53E-6E7A-89A4-F67F-34FF436D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Administrative ordninger, kap. 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E9C68F-F7BA-C2E4-44BE-B9F3C079C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NY § 2-3 Krav til obligatorisk opplæring om bedriftshelsetjenestens formål og rolle. Opplæringen skal</a:t>
            </a:r>
          </a:p>
          <a:p>
            <a:pPr lvl="1"/>
            <a:r>
              <a:rPr lang="nb-NO" dirty="0"/>
              <a:t>gi forståelse for det juridiske grunnlaget for bedriftshelsetjenesten og bedriftshelsetjenestens oppdrag og kjerneoppgaver </a:t>
            </a:r>
          </a:p>
          <a:p>
            <a:pPr lvl="1"/>
            <a:r>
              <a:rPr lang="nb-NO" dirty="0"/>
              <a:t>Skal støtte opp under arbeidet med å </a:t>
            </a:r>
            <a:r>
              <a:rPr lang="nb-NO" dirty="0" err="1"/>
              <a:t>målrette</a:t>
            </a:r>
            <a:r>
              <a:rPr lang="nb-NO" dirty="0"/>
              <a:t> og effektivisere bedriftshelsetjenestens arbeid</a:t>
            </a:r>
          </a:p>
          <a:p>
            <a:pPr lvl="1"/>
            <a:r>
              <a:rPr lang="nb-NO" dirty="0"/>
              <a:t>Skal dekke læringsmål utarbeidet av myndighetene i samarbeid med partene i arbeidslivet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608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C9664C-4320-74B4-AE1C-8E155FCA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Administrative ordninger, kap. 2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191A4D-3E23-679E-52B6-80EE160F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NY § 2-4. Krav til bedriftshelsetjenestens bistand</a:t>
            </a:r>
          </a:p>
          <a:p>
            <a:pPr lvl="1"/>
            <a:r>
              <a:rPr lang="nb-NO" dirty="0"/>
              <a:t>De risikoforholdene som utløser plikten skal være utgangspunktet for bistanden fra BHT</a:t>
            </a:r>
          </a:p>
          <a:p>
            <a:pPr lvl="1"/>
            <a:r>
              <a:rPr lang="nb-NO" dirty="0"/>
              <a:t>Den samlede bistanden skal ha fokus på forebyggende arbeidshelse-, arbeidsmiljø- og sikkerhetsarbeid </a:t>
            </a:r>
          </a:p>
          <a:p>
            <a:pPr lvl="1"/>
            <a:r>
              <a:rPr lang="nb-NO" dirty="0"/>
              <a:t>En selvstendig plikt for BHT til å gi den bistanden arbeidsgiver plikter å benytte BHT til (FOLM kap. 13) </a:t>
            </a:r>
          </a:p>
          <a:p>
            <a:pPr lvl="1"/>
            <a:r>
              <a:rPr lang="nb-NO" dirty="0"/>
              <a:t>Plikt til å dokumentere at den samlede bistanden har fokus på forebyggende arbeidsmiljøarbeid (faktura, rapporter)</a:t>
            </a:r>
          </a:p>
          <a:p>
            <a:pPr lvl="1"/>
            <a:r>
              <a:rPr lang="nb-NO" dirty="0"/>
              <a:t>Tilleggstjenester skal skilles ut som tjenester som ikke inngår i </a:t>
            </a:r>
            <a:r>
              <a:rPr lang="nb-NO" dirty="0" err="1"/>
              <a:t>BHTs</a:t>
            </a:r>
            <a:r>
              <a:rPr lang="nb-NO" dirty="0"/>
              <a:t> forebyggende arbeidsmiljøarbeid</a:t>
            </a:r>
          </a:p>
        </p:txBody>
      </p:sp>
    </p:spTree>
    <p:extLst>
      <p:ext uri="{BB962C8B-B14F-4D97-AF65-F5344CB8AC3E}">
        <p14:creationId xmlns:p14="http://schemas.microsoft.com/office/powerpoint/2010/main" val="266133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3B8484-F7ED-4E10-C9F9-8198BCE9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Administrative ordninger, kap. 2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E5DA19-4489-1B02-E4F1-43B619AC7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NY § 2-5. Tilsyn og varighet av godkjenning</a:t>
            </a:r>
          </a:p>
          <a:p>
            <a:pPr lvl="1"/>
            <a:r>
              <a:rPr lang="nb-NO" dirty="0"/>
              <a:t>Godkjenningsperioden er fortsatt 5 år </a:t>
            </a:r>
          </a:p>
          <a:p>
            <a:pPr lvl="1"/>
            <a:r>
              <a:rPr lang="nb-NO" dirty="0"/>
              <a:t>Arbeidstilsynet har fått hjemmel til å føre tilsyn med BHT</a:t>
            </a:r>
          </a:p>
          <a:p>
            <a:pPr lvl="1"/>
            <a:r>
              <a:rPr lang="nb-NO" dirty="0"/>
              <a:t>Brudd kan medføre pålegg, overtredelsesgebyr, tvangsmulkt eller tilbaketrekking av godkjenning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174E82A3-5737-8458-1FE6-19F8297EB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366" y="6308727"/>
            <a:ext cx="919769" cy="45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2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95CD68-1A0D-593C-2212-646F40D8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Forskrift om organisering, ledelse og medvirkning, kap. 13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21C629-1059-E88C-E9DB-F7D225A40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§ 13-1. Gir en oversikt over hvilke bransjer som har plikt til å tilknytte seg en godkjent BHT</a:t>
            </a:r>
          </a:p>
          <a:p>
            <a:pPr lvl="1"/>
            <a:r>
              <a:rPr lang="nb-NO" dirty="0"/>
              <a:t>Ingen endringer</a:t>
            </a:r>
          </a:p>
          <a:p>
            <a:pPr lvl="1"/>
            <a:r>
              <a:rPr lang="nb-NO" dirty="0"/>
              <a:t>Vil jevnlig oppdateres hvert 6. år</a:t>
            </a:r>
          </a:p>
          <a:p>
            <a:pPr lvl="1"/>
            <a:r>
              <a:rPr lang="nb-NO" dirty="0"/>
              <a:t>Vil tydeliggjøres hvilke kriterier som legges til grunn for vurderingen av risikoforhold</a:t>
            </a:r>
          </a:p>
        </p:txBody>
      </p:sp>
    </p:spTree>
    <p:extLst>
      <p:ext uri="{BB962C8B-B14F-4D97-AF65-F5344CB8AC3E}">
        <p14:creationId xmlns:p14="http://schemas.microsoft.com/office/powerpoint/2010/main" val="287706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10212-1851-5CE0-96C6-272F4AA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Forskrift om organisering, ledelse og medvirkning, kap. 13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55DA89-6FC0-58F1-86FD-02D4410B2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§13-2. Arbeidsgivers bruk av bedriftshelsetjeneste</a:t>
            </a:r>
          </a:p>
          <a:p>
            <a:pPr lvl="1"/>
            <a:r>
              <a:rPr lang="nb-NO" dirty="0"/>
              <a:t>Kartlegging av arbeidsmiljøet, vurderinger av risiko og hvilke forebyggende tiltak som bør iverksettes</a:t>
            </a:r>
          </a:p>
          <a:p>
            <a:pPr lvl="1"/>
            <a:r>
              <a:rPr lang="nb-NO" dirty="0"/>
              <a:t>Planlegging og gjennomføring av endringer i virksomheten</a:t>
            </a:r>
          </a:p>
          <a:p>
            <a:pPr lvl="1"/>
            <a:r>
              <a:rPr lang="nb-NO" dirty="0"/>
              <a:t>Utarbeidelse og endring av retningslinjer for bruk av kjemikalier, maskiner, og utstyr </a:t>
            </a:r>
          </a:p>
          <a:p>
            <a:pPr lvl="1"/>
            <a:r>
              <a:rPr lang="nb-NO" dirty="0"/>
              <a:t>Helsekontroller – der det følger av lov eller forskrift</a:t>
            </a:r>
          </a:p>
          <a:p>
            <a:pPr lvl="1"/>
            <a:r>
              <a:rPr lang="nb-NO" dirty="0"/>
              <a:t>Individuell tilrettelegging </a:t>
            </a:r>
          </a:p>
          <a:p>
            <a:pPr lvl="1"/>
            <a:r>
              <a:rPr lang="nb-NO" dirty="0"/>
              <a:t>Informasjon og opplæring</a:t>
            </a:r>
          </a:p>
          <a:p>
            <a:pPr lvl="1"/>
            <a:r>
              <a:rPr lang="nb-NO" dirty="0"/>
              <a:t>Bistå ved henvendelser fra arbeidstaker, verneombud og AMU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782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956647-4E2B-1B00-5C52-8E2C82943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Hva innebærer endringene i praksis?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8354D4-AF83-94BA-4FC8-4C1C316A3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Beskjedne endringer for virksomhetene</a:t>
            </a:r>
          </a:p>
          <a:p>
            <a:r>
              <a:rPr lang="nb-NO" dirty="0"/>
              <a:t>For BHT betyr endringene:</a:t>
            </a:r>
          </a:p>
          <a:p>
            <a:pPr lvl="1"/>
            <a:r>
              <a:rPr lang="nb-NO" dirty="0"/>
              <a:t>At obligatorisk opplæring skal bidra til bevisstgjøring om hva BHT skal være </a:t>
            </a:r>
          </a:p>
          <a:p>
            <a:pPr lvl="1"/>
            <a:r>
              <a:rPr lang="nb-NO" dirty="0"/>
              <a:t>At det stilles selvstendige krav til </a:t>
            </a:r>
            <a:r>
              <a:rPr lang="nb-NO" dirty="0" err="1"/>
              <a:t>BHTs</a:t>
            </a:r>
            <a:r>
              <a:rPr lang="nb-NO" dirty="0"/>
              <a:t> leveranser til virksomhetene</a:t>
            </a:r>
          </a:p>
          <a:p>
            <a:pPr lvl="1"/>
            <a:r>
              <a:rPr lang="nb-NO" dirty="0"/>
              <a:t>At Arbeidstilsynet kan føre tilsyn med BHT for å sikre at kravene til tjenester er i tråd med regelverket</a:t>
            </a:r>
          </a:p>
          <a:p>
            <a:r>
              <a:rPr lang="nb-NO" dirty="0"/>
              <a:t>I sum skal endringene bidra til en mer målrettet innsats og økt verdi for virksomhetene i form av mindre arbeidsrelatert sykdom og skade</a:t>
            </a:r>
          </a:p>
        </p:txBody>
      </p:sp>
    </p:spTree>
    <p:extLst>
      <p:ext uri="{BB962C8B-B14F-4D97-AF65-F5344CB8AC3E}">
        <p14:creationId xmlns:p14="http://schemas.microsoft.com/office/powerpoint/2010/main" val="244130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2022-palett">
      <a:dk1>
        <a:sysClr val="windowText" lastClr="000000"/>
      </a:dk1>
      <a:lt1>
        <a:srgbClr val="FFFFFF"/>
      </a:lt1>
      <a:dk2>
        <a:srgbClr val="FFE9B4"/>
      </a:dk2>
      <a:lt2>
        <a:srgbClr val="D6F1EE"/>
      </a:lt2>
      <a:accent1>
        <a:srgbClr val="3C4C7D"/>
      </a:accent1>
      <a:accent2>
        <a:srgbClr val="848484"/>
      </a:accent2>
      <a:accent3>
        <a:srgbClr val="11C1B0"/>
      </a:accent3>
      <a:accent4>
        <a:srgbClr val="FCC771"/>
      </a:accent4>
      <a:accent5>
        <a:srgbClr val="81AFD9"/>
      </a:accent5>
      <a:accent6>
        <a:srgbClr val="0D7168"/>
      </a:accent6>
      <a:hlink>
        <a:srgbClr val="0563C1"/>
      </a:hlink>
      <a:folHlink>
        <a:srgbClr val="954F72"/>
      </a:folHlink>
    </a:clrScheme>
    <a:fontScheme name="Work Sans">
      <a:majorFont>
        <a:latin typeface="Work Sans Medium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beidstilsynet" id="{01C825D4-BDFA-4776-88E1-343A143DAB7D}" vid="{C8B267ED-3043-4A9A-AF49-3150A03F9FA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DCF711A9816C44B4AB5B768D4A337C" ma:contentTypeVersion="5" ma:contentTypeDescription="Opprett et nytt dokument." ma:contentTypeScope="" ma:versionID="816ee25028f4c19e54000da2d46f77de">
  <xsd:schema xmlns:xsd="http://www.w3.org/2001/XMLSchema" xmlns:xs="http://www.w3.org/2001/XMLSchema" xmlns:p="http://schemas.microsoft.com/office/2006/metadata/properties" xmlns:ns2="c2892704-b276-4dec-938b-d22eeeb25957" targetNamespace="http://schemas.microsoft.com/office/2006/metadata/properties" ma:root="true" ma:fieldsID="f157d7eb6da75104fd64323149ea07e4" ns2:_="">
    <xsd:import namespace="c2892704-b276-4dec-938b-d22eeeb259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892704-b276-4dec-938b-d22eeeb259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BFE666-EF0C-41BF-9363-C8A881DF0B04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c2892704-b276-4dec-938b-d22eeeb25957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BD282B9-9FFD-4410-895F-924119955A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E9521E-B111-429D-B96F-6B2C227F88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892704-b276-4dec-938b-d22eeeb25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- Arbeidstilsynet</Template>
  <TotalTime>5367</TotalTime>
  <Words>770</Words>
  <Application>Microsoft Office PowerPoint</Application>
  <PresentationFormat>Widescreen</PresentationFormat>
  <Paragraphs>87</Paragraphs>
  <Slides>13</Slides>
  <Notes>12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9" baseType="lpstr">
      <vt:lpstr>Arial</vt:lpstr>
      <vt:lpstr>Calibri</vt:lpstr>
      <vt:lpstr>Work Sans</vt:lpstr>
      <vt:lpstr>Work Sans Medium</vt:lpstr>
      <vt:lpstr>Work Sans SemiBold</vt:lpstr>
      <vt:lpstr>Office-tema</vt:lpstr>
      <vt:lpstr>Endringer i regulering av BHT </vt:lpstr>
      <vt:lpstr>Tilbakeblikk til 2016</vt:lpstr>
      <vt:lpstr>Gjeldende regelverk </vt:lpstr>
      <vt:lpstr>Administrative ordninger, kap. 2</vt:lpstr>
      <vt:lpstr>Administrative ordninger, kap. 2 </vt:lpstr>
      <vt:lpstr>Administrative ordninger, kap. 2 </vt:lpstr>
      <vt:lpstr>Forskrift om organisering, ledelse og medvirkning, kap. 13</vt:lpstr>
      <vt:lpstr>Forskrift om organisering, ledelse og medvirkning, kap. 13</vt:lpstr>
      <vt:lpstr>Hva innebærer endringene i praksis?</vt:lpstr>
      <vt:lpstr>Myndighetenes forventninger til BHT</vt:lpstr>
      <vt:lpstr>Myndighetenes forventninger til virksomhetene</vt:lpstr>
      <vt:lpstr>Arbeidstilsynets aktivitet</vt:lpstr>
      <vt:lpstr>Regelverket med veiledning finnes på   Arbeidstilsynet.no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Endringer i regulering av BHT</dc:title>
  <dc:creator>Seem, Monica</dc:creator>
  <cp:lastModifiedBy>Seem, Monica</cp:lastModifiedBy>
  <cp:revision>4</cp:revision>
  <dcterms:created xsi:type="dcterms:W3CDTF">2023-01-22T10:38:14Z</dcterms:created>
  <dcterms:modified xsi:type="dcterms:W3CDTF">2023-04-20T11:33:31Z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0x0101008EDCF711A9816C44B4AB5B768D4A337C</vt:lpwstr>
  </property>
</Properties>
</file>